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39" autoAdjust="0"/>
  </p:normalViewPr>
  <p:slideViewPr>
    <p:cSldViewPr>
      <p:cViewPr varScale="1">
        <p:scale>
          <a:sx n="52" d="100"/>
          <a:sy n="52" d="100"/>
        </p:scale>
        <p:origin x="-10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09/12/2013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276872"/>
            <a:ext cx="7772400" cy="2448272"/>
          </a:xfrm>
        </p:spPr>
        <p:txBody>
          <a:bodyPr>
            <a:normAutofit fontScale="90000"/>
          </a:bodyPr>
          <a:lstStyle/>
          <a:p>
            <a:pPr algn="just"/>
            <a:r>
              <a:rPr lang="es-MX" sz="31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ADECUACIONES CURRICULARES PUESTAS EN PRÁCTICA PARA PROMOVER EL DESARROLLO DEL LENGUAJE Y RESOLVER PROBLEMAS LINGÜÍSTICOS EN NIÑOS DE EDAD PREESCOLAR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83568" y="332656"/>
            <a:ext cx="7772400" cy="1500187"/>
          </a:xfrm>
        </p:spPr>
        <p:txBody>
          <a:bodyPr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Escuela Normal del Estado de Sonora</a:t>
            </a:r>
            <a:endParaRPr lang="es-MX" dirty="0" smtClean="0">
              <a:solidFill>
                <a:schemeClr val="tx1"/>
              </a:solidFill>
            </a:endParaRPr>
          </a:p>
          <a:p>
            <a:pPr algn="ctr"/>
            <a:r>
              <a:rPr lang="es-ES_tradnl" dirty="0" smtClean="0">
                <a:solidFill>
                  <a:schemeClr val="tx1"/>
                </a:solidFill>
              </a:rPr>
              <a:t>“</a:t>
            </a:r>
            <a:r>
              <a:rPr lang="es-ES_tradnl" dirty="0" err="1" smtClean="0">
                <a:solidFill>
                  <a:schemeClr val="tx1"/>
                </a:solidFill>
              </a:rPr>
              <a:t>Profr</a:t>
            </a:r>
            <a:r>
              <a:rPr lang="es-ES_tradnl" dirty="0" smtClean="0">
                <a:solidFill>
                  <a:schemeClr val="tx1"/>
                </a:solidFill>
              </a:rPr>
              <a:t>. Jesús Manuel Bustamante </a:t>
            </a:r>
            <a:r>
              <a:rPr lang="es-ES_tradnl" dirty="0" err="1" smtClean="0">
                <a:solidFill>
                  <a:schemeClr val="tx1"/>
                </a:solidFill>
              </a:rPr>
              <a:t>Mungarro</a:t>
            </a:r>
            <a:r>
              <a:rPr lang="es-ES_tradnl" dirty="0" smtClean="0">
                <a:solidFill>
                  <a:schemeClr val="tx1"/>
                </a:solidFill>
              </a:rPr>
              <a:t>”</a:t>
            </a:r>
            <a:endParaRPr lang="es-MX" dirty="0" smtClean="0">
              <a:solidFill>
                <a:schemeClr val="tx1"/>
              </a:solidFill>
            </a:endParaRPr>
          </a:p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Lepree</a:t>
            </a:r>
            <a:r>
              <a:rPr lang="es-ES_tradnl" dirty="0" smtClean="0">
                <a:solidFill>
                  <a:schemeClr val="tx1"/>
                </a:solidFill>
              </a:rPr>
              <a:t>    3er Semestre “A”</a:t>
            </a:r>
            <a:endParaRPr lang="es-MX" dirty="0" smtClean="0">
              <a:solidFill>
                <a:schemeClr val="tx1"/>
              </a:solidFill>
            </a:endParaRPr>
          </a:p>
          <a:p>
            <a:endParaRPr lang="es-MX" dirty="0"/>
          </a:p>
        </p:txBody>
      </p:sp>
      <p:sp>
        <p:nvSpPr>
          <p:cNvPr id="8" name="3 Marcador de texto"/>
          <p:cNvSpPr txBox="1">
            <a:spLocks/>
          </p:cNvSpPr>
          <p:nvPr/>
        </p:nvSpPr>
        <p:spPr>
          <a:xfrm>
            <a:off x="1115616" y="5373216"/>
            <a:ext cx="7488832" cy="14847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s-MX" sz="2400" dirty="0" smtClean="0"/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Fabiola Mares López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4 Imagen" descr="C:\Users\Fabi\Desktop\BENU\;) Imagenes y portadas\LOGO (1).jpg"/>
          <p:cNvPicPr/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251520" y="260648"/>
            <a:ext cx="1224959" cy="10419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>SITUACIÓN PROBLEMÁTICA.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es-MX" sz="2000" dirty="0" smtClean="0"/>
              <a:t>Hecho o ideas: Necesidades educativas o trastornos de lenguaje, tenían limitaciones  para integrarse  al grupo y realizar actividades didácticas.</a:t>
            </a:r>
          </a:p>
          <a:p>
            <a:pPr lvl="0" algn="just"/>
            <a:endParaRPr lang="es-MX" sz="2000" dirty="0" smtClean="0"/>
          </a:p>
          <a:p>
            <a:pPr algn="just"/>
            <a:r>
              <a:rPr lang="es-MX" sz="2000" dirty="0" smtClean="0">
                <a:solidFill>
                  <a:srgbClr val="00B0F0"/>
                </a:solidFill>
              </a:rPr>
              <a:t>¿Cómo realizar adecuaciones para niños con trastornos de lenguaje en nivel preescolar</a:t>
            </a:r>
            <a:r>
              <a:rPr lang="es-MX" sz="2000" dirty="0" smtClean="0">
                <a:solidFill>
                  <a:srgbClr val="00B0F0"/>
                </a:solidFill>
              </a:rPr>
              <a:t>?</a:t>
            </a:r>
          </a:p>
          <a:p>
            <a:pPr algn="just"/>
            <a:endParaRPr lang="es-MX" sz="2000" dirty="0" smtClean="0"/>
          </a:p>
          <a:p>
            <a:pPr algn="just"/>
            <a:r>
              <a:rPr lang="es-MX" sz="2000" dirty="0" smtClean="0"/>
              <a:t> “Las adecuaciones curriculares puestas en práctica para promover el desarrollo del lenguaje y resolver problemas lingüísticos en niños de edad preescolar</a:t>
            </a:r>
            <a:r>
              <a:rPr lang="es-MX" sz="2000" dirty="0" smtClean="0"/>
              <a:t>”</a:t>
            </a:r>
          </a:p>
          <a:p>
            <a:pPr algn="just"/>
            <a:endParaRPr lang="es-MX" sz="2000" dirty="0" smtClean="0"/>
          </a:p>
          <a:p>
            <a:pPr lvl="0"/>
            <a:r>
              <a:rPr lang="es-MX" sz="2000" dirty="0" smtClean="0">
                <a:solidFill>
                  <a:srgbClr val="00B0F0"/>
                </a:solidFill>
              </a:rPr>
              <a:t>Objetivo: Lograr </a:t>
            </a:r>
            <a:r>
              <a:rPr lang="es-MX" sz="2000" dirty="0" smtClean="0">
                <a:solidFill>
                  <a:srgbClr val="00B0F0"/>
                </a:solidFill>
              </a:rPr>
              <a:t>integrarlos a mediano o largo plazo en la dinámica del grupo en cuanto a adquisición de aprendizajes e interacciones con sus compañeros</a:t>
            </a:r>
            <a:r>
              <a:rPr lang="es-MX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endParaRPr lang="es-MX" sz="20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43408"/>
            <a:ext cx="7467600" cy="1143000"/>
          </a:xfrm>
        </p:spPr>
        <p:txBody>
          <a:bodyPr/>
          <a:lstStyle/>
          <a:p>
            <a:r>
              <a:rPr lang="es-MX" b="1" dirty="0" smtClean="0"/>
              <a:t>DIAGNÓSTICO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805264"/>
          </a:xfrm>
        </p:spPr>
        <p:txBody>
          <a:bodyPr>
            <a:noAutofit/>
          </a:bodyPr>
          <a:lstStyle/>
          <a:p>
            <a:pPr lvl="0" algn="just"/>
            <a:r>
              <a:rPr lang="es-MX" sz="2000" dirty="0" smtClean="0">
                <a:solidFill>
                  <a:srgbClr val="00B0F0"/>
                </a:solidFill>
              </a:rPr>
              <a:t>Contexto: JN “</a:t>
            </a:r>
            <a:r>
              <a:rPr lang="es-MX" sz="2000" dirty="0" err="1" smtClean="0">
                <a:solidFill>
                  <a:srgbClr val="00B0F0"/>
                </a:solidFill>
              </a:rPr>
              <a:t>Tlanextli</a:t>
            </a:r>
            <a:r>
              <a:rPr lang="es-MX" sz="2000" dirty="0" smtClean="0">
                <a:solidFill>
                  <a:srgbClr val="00B0F0"/>
                </a:solidFill>
              </a:rPr>
              <a:t>” Col. Primero Hermosillo, n</a:t>
            </a:r>
            <a:r>
              <a:rPr lang="es-MX" sz="2000" dirty="0" smtClean="0">
                <a:solidFill>
                  <a:srgbClr val="00B0F0"/>
                </a:solidFill>
              </a:rPr>
              <a:t>ivel medio-bajo</a:t>
            </a:r>
            <a:r>
              <a:rPr lang="es-MX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  <a:p>
            <a:pPr lvl="0" algn="just">
              <a:buNone/>
            </a:pPr>
            <a:endParaRPr lang="es-MX" sz="2000" dirty="0" smtClean="0"/>
          </a:p>
          <a:p>
            <a:pPr lvl="0" algn="just"/>
            <a:r>
              <a:rPr lang="es-MX" sz="2000" dirty="0" smtClean="0"/>
              <a:t>Causas y/o factores: Nivel </a:t>
            </a:r>
            <a:r>
              <a:rPr lang="es-MX" sz="2000" dirty="0" smtClean="0"/>
              <a:t>de maduración y el desarrollo del niño, tipo de contexto en el que se ha venido desenvolviendo, situación socio afectiva, económica y social de la familia a la que pertenece, causas </a:t>
            </a:r>
            <a:r>
              <a:rPr lang="es-MX" sz="2000" dirty="0" smtClean="0"/>
              <a:t>biológicas.</a:t>
            </a:r>
          </a:p>
          <a:p>
            <a:pPr lvl="0" algn="just">
              <a:buNone/>
            </a:pPr>
            <a:endParaRPr lang="es-MX" sz="2000" dirty="0" smtClean="0"/>
          </a:p>
          <a:p>
            <a:pPr lvl="0" algn="just"/>
            <a:r>
              <a:rPr lang="es-MX" sz="2000" dirty="0" smtClean="0">
                <a:solidFill>
                  <a:srgbClr val="00B0F0"/>
                </a:solidFill>
              </a:rPr>
              <a:t>Recursos: Diagnóstico </a:t>
            </a:r>
            <a:r>
              <a:rPr lang="es-MX" sz="2000" dirty="0" smtClean="0">
                <a:solidFill>
                  <a:srgbClr val="00B0F0"/>
                </a:solidFill>
              </a:rPr>
              <a:t>adecuado y las estrategias bien fundamentadas se podrán hacer adecuaciones eficaces para los </a:t>
            </a:r>
            <a:r>
              <a:rPr lang="es-MX" sz="2000" dirty="0" smtClean="0">
                <a:solidFill>
                  <a:srgbClr val="00B0F0"/>
                </a:solidFill>
              </a:rPr>
              <a:t>alumnos.</a:t>
            </a:r>
          </a:p>
          <a:p>
            <a:pPr lvl="0" algn="just">
              <a:buNone/>
            </a:pPr>
            <a:endParaRPr lang="es-MX" sz="2000" dirty="0" smtClean="0"/>
          </a:p>
          <a:p>
            <a:pPr algn="just"/>
            <a:r>
              <a:rPr lang="es-MX" sz="2000" dirty="0" smtClean="0"/>
              <a:t>Viabilidad: M</a:t>
            </a:r>
            <a:r>
              <a:rPr lang="es-MX" sz="2000" dirty="0" smtClean="0"/>
              <a:t>etodología </a:t>
            </a:r>
            <a:r>
              <a:rPr lang="es-MX" sz="2000" dirty="0" smtClean="0"/>
              <a:t>que se pretende establecer para posteriormente materializar a través del trabajo docente dentro del aula.</a:t>
            </a:r>
          </a:p>
          <a:p>
            <a:pPr lvl="0" algn="just"/>
            <a:endParaRPr lang="es-MX" sz="2000" dirty="0" smtClean="0"/>
          </a:p>
          <a:p>
            <a:pPr lvl="0" algn="just"/>
            <a:r>
              <a:rPr lang="es-MX" sz="2000" dirty="0" smtClean="0">
                <a:solidFill>
                  <a:srgbClr val="00B0F0"/>
                </a:solidFill>
              </a:rPr>
              <a:t>Prioridades: D</a:t>
            </a:r>
            <a:r>
              <a:rPr lang="es-MX" sz="2000" dirty="0" smtClean="0">
                <a:solidFill>
                  <a:srgbClr val="00B0F0"/>
                </a:solidFill>
              </a:rPr>
              <a:t>isminuir </a:t>
            </a:r>
            <a:r>
              <a:rPr lang="es-MX" sz="2000" dirty="0" smtClean="0">
                <a:solidFill>
                  <a:srgbClr val="00B0F0"/>
                </a:solidFill>
              </a:rPr>
              <a:t>las barreras o las necesidades educativas de algunos </a:t>
            </a:r>
            <a:r>
              <a:rPr lang="es-MX" sz="2000" dirty="0" smtClean="0">
                <a:solidFill>
                  <a:srgbClr val="00B0F0"/>
                </a:solidFill>
              </a:rPr>
              <a:t>alumnos y </a:t>
            </a:r>
            <a:r>
              <a:rPr lang="es-MX" sz="2000" dirty="0" smtClean="0">
                <a:solidFill>
                  <a:srgbClr val="00B0F0"/>
                </a:solidFill>
              </a:rPr>
              <a:t>lograr la inclusión de todo el grupo de la manera más </a:t>
            </a:r>
            <a:r>
              <a:rPr lang="es-MX" sz="2000" dirty="0" smtClean="0">
                <a:solidFill>
                  <a:srgbClr val="00B0F0"/>
                </a:solidFill>
              </a:rPr>
              <a:t>equitativa.</a:t>
            </a:r>
            <a:endParaRPr lang="es-MX" sz="2000" dirty="0" smtClean="0">
              <a:solidFill>
                <a:srgbClr val="00B0F0"/>
              </a:solidFill>
            </a:endParaRPr>
          </a:p>
          <a:p>
            <a:pPr lvl="0" algn="just"/>
            <a:r>
              <a:rPr lang="es-MX" sz="2000" dirty="0" smtClean="0"/>
              <a:t>Oportunidades: Estructurar </a:t>
            </a:r>
            <a:r>
              <a:rPr lang="es-MX" sz="2000" dirty="0" smtClean="0"/>
              <a:t>estrategias y medios de acción docente así como materiales didácticos y espacios </a:t>
            </a:r>
            <a:r>
              <a:rPr lang="es-MX" sz="2000" dirty="0" smtClean="0"/>
              <a:t>accesibles.</a:t>
            </a:r>
            <a:endParaRPr lang="es-MX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 smtClean="0"/>
              <a:t>JUSTIFICACION Y FUNDAMENTACION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916832"/>
            <a:ext cx="375476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sz="2600" dirty="0" smtClean="0"/>
              <a:t>“Correcta articulación de los fonemas se desarrolla entre los 5 o 6 años…” Zarate, (2008</a:t>
            </a:r>
            <a:r>
              <a:rPr lang="es-MX" sz="2600" dirty="0" smtClean="0"/>
              <a:t>)</a:t>
            </a:r>
            <a:endParaRPr lang="es-MX" sz="2600" dirty="0" smtClean="0"/>
          </a:p>
          <a:p>
            <a:pPr algn="just"/>
            <a:endParaRPr lang="es-MX" sz="2600" dirty="0" smtClean="0"/>
          </a:p>
          <a:p>
            <a:pPr algn="just"/>
            <a:endParaRPr lang="es-MX" sz="2600" dirty="0" smtClean="0"/>
          </a:p>
          <a:p>
            <a:pPr algn="just"/>
            <a:r>
              <a:rPr lang="es-MX" sz="2600" dirty="0" smtClean="0">
                <a:solidFill>
                  <a:srgbClr val="00B0F0"/>
                </a:solidFill>
              </a:rPr>
              <a:t>“Protagonismo de los padres hacia el tratamiento de los trastornos de lenguaje = colaboración estrecha…”, Lozano (2009)</a:t>
            </a:r>
            <a:endParaRPr lang="es-MX" sz="2600" dirty="0" smtClean="0">
              <a:solidFill>
                <a:srgbClr val="00B0F0"/>
              </a:solidFill>
            </a:endParaRPr>
          </a:p>
          <a:p>
            <a:endParaRPr lang="es-MX" dirty="0" smtClean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580112" y="476672"/>
            <a:ext cx="3322712" cy="5904656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420624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“TEL</a:t>
            </a:r>
            <a:r>
              <a:rPr kumimoji="0" lang="es-MX" sz="2600" b="0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dificultades en la </a:t>
            </a:r>
            <a:r>
              <a:rPr kumimoji="0" lang="es-MX" sz="2600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adquisición de la primera lengua</a:t>
            </a:r>
            <a:r>
              <a:rPr kumimoji="0" lang="es-MX" sz="2600" b="0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”…Clemente, (2010)</a:t>
            </a:r>
          </a:p>
          <a:p>
            <a:pPr marL="420624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MX" sz="2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lvl="0" indent="-384048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s-MX" sz="2600" baseline="0" dirty="0" smtClean="0"/>
              <a:t>“Desarrollo fonológico consiste en la eliminación</a:t>
            </a:r>
            <a:r>
              <a:rPr lang="es-MX" sz="2600" dirty="0" smtClean="0"/>
              <a:t> paulatina de las dificultades al hablar…modelo del adulto” </a:t>
            </a:r>
            <a:r>
              <a:rPr lang="es-MX" sz="2600" dirty="0" err="1" smtClean="0"/>
              <a:t>Pavez</a:t>
            </a:r>
            <a:r>
              <a:rPr lang="es-MX" sz="2600" dirty="0" smtClean="0"/>
              <a:t>, </a:t>
            </a:r>
            <a:r>
              <a:rPr lang="es-MX" sz="2600" dirty="0" err="1" smtClean="0"/>
              <a:t>Maggiolo</a:t>
            </a:r>
            <a:r>
              <a:rPr lang="es-MX" sz="2600" dirty="0" smtClean="0"/>
              <a:t>, Peñalosa y Coloma (2009)</a:t>
            </a:r>
            <a:endParaRPr kumimoji="0" lang="es-MX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MX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es-MX" b="1" dirty="0" smtClean="0"/>
              <a:t>MARCO TEÓRICO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04448" cy="5257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2000" dirty="0" err="1" smtClean="0">
                <a:solidFill>
                  <a:srgbClr val="00B0F0"/>
                </a:solidFill>
              </a:rPr>
              <a:t>Bransdford</a:t>
            </a:r>
            <a:r>
              <a:rPr lang="es-MX" sz="2000" dirty="0" smtClean="0">
                <a:solidFill>
                  <a:srgbClr val="00B0F0"/>
                </a:solidFill>
              </a:rPr>
              <a:t>, Brown y </a:t>
            </a:r>
            <a:r>
              <a:rPr lang="es-MX" sz="2000" dirty="0" err="1" smtClean="0">
                <a:solidFill>
                  <a:srgbClr val="00B0F0"/>
                </a:solidFill>
              </a:rPr>
              <a:t>Cocking</a:t>
            </a:r>
            <a:r>
              <a:rPr lang="es-MX" sz="2000" dirty="0" smtClean="0">
                <a:solidFill>
                  <a:srgbClr val="00B0F0"/>
                </a:solidFill>
              </a:rPr>
              <a:t> (2007) “una instrucción centrada en el que aprende también incluye una sensibilidad hacia las prácticas culturales de los estudiantes y el efecto que éstas tienen sobre el aprendizaje en el salón</a:t>
            </a:r>
            <a:r>
              <a:rPr lang="es-MX" sz="2000" dirty="0" smtClean="0">
                <a:solidFill>
                  <a:srgbClr val="00B0F0"/>
                </a:solidFill>
              </a:rPr>
              <a:t>”.</a:t>
            </a:r>
          </a:p>
          <a:p>
            <a:pPr algn="just"/>
            <a:endParaRPr lang="es-MX" sz="2000" dirty="0" smtClean="0"/>
          </a:p>
          <a:p>
            <a:pPr algn="just"/>
            <a:r>
              <a:rPr lang="es-MX" sz="2200" dirty="0" smtClean="0"/>
              <a:t>Al hablar de adecuaciones curriculares no </a:t>
            </a:r>
            <a:r>
              <a:rPr lang="es-MX" sz="2200" dirty="0" smtClean="0"/>
              <a:t>significativas, Jiménez (s/f).</a:t>
            </a:r>
          </a:p>
          <a:p>
            <a:pPr algn="just"/>
            <a:endParaRPr lang="es-MX" sz="2000" dirty="0" smtClean="0"/>
          </a:p>
          <a:p>
            <a:pPr algn="just"/>
            <a:r>
              <a:rPr lang="es-MX" sz="2000" dirty="0" smtClean="0">
                <a:solidFill>
                  <a:srgbClr val="00B0F0"/>
                </a:solidFill>
              </a:rPr>
              <a:t>Para los procesos humanos son necesarias las interacciones, incluyendo el proceso de aprendizaje (lenguaje), ya que nunca tiene lugar como proceso aislado. </a:t>
            </a:r>
            <a:r>
              <a:rPr lang="es-MX" sz="2000" dirty="0" err="1" smtClean="0">
                <a:solidFill>
                  <a:srgbClr val="00B0F0"/>
                </a:solidFill>
              </a:rPr>
              <a:t>Vigotsky</a:t>
            </a:r>
            <a:r>
              <a:rPr lang="es-MX" sz="2000" dirty="0" smtClean="0">
                <a:solidFill>
                  <a:srgbClr val="00B0F0"/>
                </a:solidFill>
              </a:rPr>
              <a:t> citado en </a:t>
            </a:r>
            <a:r>
              <a:rPr lang="es-MX" sz="2000" dirty="0" smtClean="0">
                <a:solidFill>
                  <a:srgbClr val="00B0F0"/>
                </a:solidFill>
              </a:rPr>
              <a:t>Castorina, Ferreiro, Kohl, Lerner (1996) </a:t>
            </a:r>
            <a:endParaRPr lang="es-MX" sz="2000" dirty="0" smtClean="0">
              <a:solidFill>
                <a:srgbClr val="00B0F0"/>
              </a:solidFill>
            </a:endParaRPr>
          </a:p>
          <a:p>
            <a:pPr algn="just"/>
            <a:endParaRPr lang="es-MX" sz="2000" dirty="0" smtClean="0"/>
          </a:p>
          <a:p>
            <a:pPr algn="just"/>
            <a:r>
              <a:rPr lang="es-MX" sz="2000" dirty="0" smtClean="0"/>
              <a:t>“No </a:t>
            </a:r>
            <a:r>
              <a:rPr lang="es-MX" sz="2000" dirty="0" smtClean="0"/>
              <a:t>todas las personas cuentan con el mismo tipo de competencia lingüística; factores tales como el nivel de desarrollo (en el caso de los niños menores de seis años, especialmente), la escolaridad de nuestros padres, nuestra propia escolaridad y el tipo de ambiente sociocultural en el que nos desenvolvemos, inciden en el nivel de competencia lingüística </a:t>
            </a:r>
            <a:r>
              <a:rPr lang="es-MX" sz="2000" dirty="0" smtClean="0"/>
              <a:t>…” </a:t>
            </a:r>
            <a:r>
              <a:rPr lang="es-MX" sz="1800" dirty="0" smtClean="0"/>
              <a:t>Jiménez </a:t>
            </a:r>
            <a:r>
              <a:rPr lang="es-MX" sz="1800" dirty="0" smtClean="0"/>
              <a:t>, </a:t>
            </a:r>
            <a:r>
              <a:rPr lang="es-MX" sz="1800" dirty="0" smtClean="0"/>
              <a:t>(</a:t>
            </a:r>
            <a:r>
              <a:rPr lang="es-MX" sz="1800" dirty="0" smtClean="0"/>
              <a:t>2010)</a:t>
            </a:r>
            <a:endParaRPr lang="es-MX" sz="2000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1143000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DESCRIPCIÓN DE LA INTERVENCIÓN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997152"/>
          </a:xfrm>
        </p:spPr>
        <p:txBody>
          <a:bodyPr>
            <a:normAutofit/>
          </a:bodyPr>
          <a:lstStyle/>
          <a:p>
            <a:pPr algn="just"/>
            <a:r>
              <a:rPr lang="es-MX" sz="2400" dirty="0" smtClean="0"/>
              <a:t>Ardilla miedosa: narración de cuentos siguiendo una secuencia por parte de los niños. A María y José se les pidió que pasaran al frente a contar su historia, solamente María accedió y logró el aprendizaje.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El resto de los niños participaron narrando la historia.</a:t>
            </a:r>
          </a:p>
          <a:p>
            <a:endParaRPr lang="es-MX" dirty="0" smtClean="0"/>
          </a:p>
          <a:p>
            <a:pPr>
              <a:buNone/>
            </a:pPr>
            <a:endParaRPr lang="es-MX" dirty="0"/>
          </a:p>
        </p:txBody>
      </p:sp>
      <p:pic>
        <p:nvPicPr>
          <p:cNvPr id="4" name="3 Imagen" descr="1415800_10151824604112918_1522927717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364013">
            <a:off x="5442776" y="1293862"/>
            <a:ext cx="3455952" cy="48245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7308304" cy="1143000"/>
          </a:xfrm>
        </p:spPr>
        <p:txBody>
          <a:bodyPr>
            <a:noAutofit/>
          </a:bodyPr>
          <a:lstStyle/>
          <a:p>
            <a:r>
              <a:rPr lang="es-MX" sz="2800" b="1" dirty="0" smtClean="0"/>
              <a:t>DESCRIPCIÓN DE LA INTERVENCIÓN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5544616" cy="5257800"/>
          </a:xfrm>
        </p:spPr>
        <p:txBody>
          <a:bodyPr>
            <a:normAutofit/>
          </a:bodyPr>
          <a:lstStyle/>
          <a:p>
            <a:pPr algn="just"/>
            <a:r>
              <a:rPr lang="es-MX" sz="2200" dirty="0" smtClean="0"/>
              <a:t>Figuras geométricas: Relacionar </a:t>
            </a:r>
            <a:r>
              <a:rPr lang="es-MX" sz="2200" dirty="0" smtClean="0"/>
              <a:t>las formas de las figuras geométricas  con objetos de su entorno y la vida </a:t>
            </a:r>
            <a:r>
              <a:rPr lang="es-MX" sz="2200" dirty="0" smtClean="0"/>
              <a:t>real. </a:t>
            </a:r>
            <a:r>
              <a:rPr lang="es-MX" sz="2200" dirty="0" smtClean="0"/>
              <a:t>Los </a:t>
            </a:r>
            <a:r>
              <a:rPr lang="es-MX" sz="2200" dirty="0" smtClean="0"/>
              <a:t>dos casos </a:t>
            </a:r>
            <a:r>
              <a:rPr lang="es-MX" sz="2200" dirty="0" smtClean="0"/>
              <a:t>en cuestión lograron </a:t>
            </a:r>
            <a:r>
              <a:rPr lang="es-MX" sz="2200" dirty="0" smtClean="0"/>
              <a:t>participar e identificar una figura </a:t>
            </a:r>
            <a:r>
              <a:rPr lang="es-MX" sz="2200" dirty="0" smtClean="0"/>
              <a:t>al igual que los demás </a:t>
            </a:r>
            <a:r>
              <a:rPr lang="es-MX" sz="2200" dirty="0" smtClean="0"/>
              <a:t>niños, </a:t>
            </a:r>
            <a:r>
              <a:rPr lang="es-MX" sz="2200" dirty="0" smtClean="0"/>
              <a:t>ésta fue la primera vez que escuche la voz de </a:t>
            </a:r>
            <a:r>
              <a:rPr lang="es-MX" sz="2200" dirty="0" smtClean="0"/>
              <a:t>José.  </a:t>
            </a:r>
          </a:p>
          <a:p>
            <a:pPr algn="just">
              <a:buNone/>
            </a:pPr>
            <a:endParaRPr lang="es-MX" sz="2200" dirty="0" smtClean="0"/>
          </a:p>
          <a:p>
            <a:pPr algn="just"/>
            <a:r>
              <a:rPr lang="es-MX" sz="2200" dirty="0" smtClean="0"/>
              <a:t>Posteriormente pasaron al pizarrón a dibujar las figuras encontradas.</a:t>
            </a:r>
          </a:p>
          <a:p>
            <a:pPr algn="just">
              <a:buNone/>
            </a:pPr>
            <a:endParaRPr lang="es-MX" sz="2200" dirty="0" smtClean="0"/>
          </a:p>
          <a:p>
            <a:pPr algn="just"/>
            <a:r>
              <a:rPr lang="es-MX" sz="2200" dirty="0" smtClean="0"/>
              <a:t>Finalmente realizaron un dibujo con las figuras.</a:t>
            </a:r>
            <a:endParaRPr lang="es-MX" sz="2200" dirty="0" smtClean="0"/>
          </a:p>
          <a:p>
            <a:endParaRPr lang="es-MX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156176" y="1268760"/>
            <a:ext cx="2736304" cy="5328592"/>
          </a:xfrm>
          <a:prstGeom prst="rect">
            <a:avLst/>
          </a:prstGeom>
          <a:ln w="38100">
            <a:solidFill>
              <a:srgbClr val="00B0F0"/>
            </a:solidFill>
          </a:ln>
        </p:spPr>
        <p:txBody>
          <a:bodyPr vert="horz">
            <a:normAutofit lnSpcReduction="10000"/>
          </a:bodyPr>
          <a:lstStyle/>
          <a:p>
            <a:pPr marL="420624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Otro tipo de adecuaciones,</a:t>
            </a:r>
            <a:r>
              <a:rPr kumimoji="0" lang="es-MX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</a:t>
            </a:r>
            <a:r>
              <a:rPr kumimoji="0" lang="es-MX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edir a José</a:t>
            </a:r>
            <a:r>
              <a:rPr kumimoji="0" lang="es-MX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que me ayudara en diversos momentos de la clase , para generar mayor interacción con el grupo.</a:t>
            </a:r>
          </a:p>
          <a:p>
            <a:pPr marL="420624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MX" sz="2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lang="es-MX" sz="2200" baseline="0" dirty="0" smtClean="0"/>
              <a:t>Así</a:t>
            </a:r>
            <a:r>
              <a:rPr lang="es-MX" sz="2200" dirty="0" smtClean="0"/>
              <a:t> como canciones para ejercitar la pronunciación de consonantes .</a:t>
            </a:r>
            <a:endParaRPr kumimoji="0" lang="es-MX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MX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232</TotalTime>
  <Words>679</Words>
  <Application>Microsoft Office PowerPoint</Application>
  <PresentationFormat>Presentación en pantalla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Técnico</vt:lpstr>
      <vt:lpstr>LAS ADECUACIONES CURRICULARES PUESTAS EN PRÁCTICA PARA PROMOVER EL DESARROLLO DEL LENGUAJE Y RESOLVER PROBLEMAS LINGÜÍSTICOS EN NIÑOS DE EDAD PREESCOLAR </vt:lpstr>
      <vt:lpstr>SITUACIÓN PROBLEMÁTICA.</vt:lpstr>
      <vt:lpstr>DIAGNÓSTICO</vt:lpstr>
      <vt:lpstr>JUSTIFICACION Y FUNDAMENTACION</vt:lpstr>
      <vt:lpstr>MARCO TEÓRICO</vt:lpstr>
      <vt:lpstr>DESCRIPCIÓN DE LA INTERVENCIÓN</vt:lpstr>
      <vt:lpstr>DESCRIPCIÓN DE LA INTERVENCIÓN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ADECUACIONES CURRICULARES PUESTAS EN PRÁCTICA PARA PROMOVER EL DESARROLLO DEL LENGUAJE Y RESOLVER PROBLEMAS LINGÜÍSTICOS EN NIÑOS DE EDAD PREESCOLAR </dc:title>
  <dc:creator>Fabi</dc:creator>
  <cp:lastModifiedBy>Fabi</cp:lastModifiedBy>
  <cp:revision>39</cp:revision>
  <dcterms:created xsi:type="dcterms:W3CDTF">2013-12-07T00:32:49Z</dcterms:created>
  <dcterms:modified xsi:type="dcterms:W3CDTF">2013-12-09T20:10:51Z</dcterms:modified>
</cp:coreProperties>
</file>